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Montserrat" charset="1" panose="00000500000000000000"/>
      <p:regular r:id="rId12"/>
    </p:embeddedFont>
    <p:embeddedFont>
      <p:font typeface="Montserrat Bold" charset="1" panose="00000800000000000000"/>
      <p:regular r:id="rId13"/>
    </p:embeddedFont>
    <p:embeddedFont>
      <p:font typeface="Montserrat Italics" charset="1" panose="00000500000000000000"/>
      <p:regular r:id="rId14"/>
    </p:embeddedFont>
    <p:embeddedFont>
      <p:font typeface="Montserrat Bold Italics" charset="1" panose="00000800000000000000"/>
      <p:regular r:id="rId15"/>
    </p:embeddedFont>
    <p:embeddedFont>
      <p:font typeface="Montserrat Thin" charset="1" panose="00000300000000000000"/>
      <p:regular r:id="rId16"/>
    </p:embeddedFont>
    <p:embeddedFont>
      <p:font typeface="Montserrat Thin Italics" charset="1" panose="00000300000000000000"/>
      <p:regular r:id="rId17"/>
    </p:embeddedFont>
    <p:embeddedFont>
      <p:font typeface="Montserrat Extra-Light" charset="1" panose="00000300000000000000"/>
      <p:regular r:id="rId18"/>
    </p:embeddedFont>
    <p:embeddedFont>
      <p:font typeface="Montserrat Extra-Light Italics" charset="1" panose="00000300000000000000"/>
      <p:regular r:id="rId19"/>
    </p:embeddedFont>
    <p:embeddedFont>
      <p:font typeface="Montserrat Light" charset="1" panose="00000400000000000000"/>
      <p:regular r:id="rId20"/>
    </p:embeddedFont>
    <p:embeddedFont>
      <p:font typeface="Montserrat Light Italics" charset="1" panose="00000400000000000000"/>
      <p:regular r:id="rId21"/>
    </p:embeddedFont>
    <p:embeddedFont>
      <p:font typeface="Montserrat Medium" charset="1" panose="00000600000000000000"/>
      <p:regular r:id="rId22"/>
    </p:embeddedFont>
    <p:embeddedFont>
      <p:font typeface="Montserrat Medium Italics" charset="1" panose="00000600000000000000"/>
      <p:regular r:id="rId23"/>
    </p:embeddedFont>
    <p:embeddedFont>
      <p:font typeface="Montserrat Semi-Bold" charset="1" panose="00000700000000000000"/>
      <p:regular r:id="rId24"/>
    </p:embeddedFont>
    <p:embeddedFont>
      <p:font typeface="Montserrat Semi-Bold Italics" charset="1" panose="00000700000000000000"/>
      <p:regular r:id="rId25"/>
    </p:embeddedFont>
    <p:embeddedFont>
      <p:font typeface="Montserrat Ultra-Bold" charset="1" panose="00000900000000000000"/>
      <p:regular r:id="rId26"/>
    </p:embeddedFont>
    <p:embeddedFont>
      <p:font typeface="Montserrat Ultra-Bold Italics" charset="1" panose="00000900000000000000"/>
      <p:regular r:id="rId27"/>
    </p:embeddedFont>
    <p:embeddedFont>
      <p:font typeface="Montserrat Heavy" charset="1" panose="00000A00000000000000"/>
      <p:regular r:id="rId28"/>
    </p:embeddedFont>
    <p:embeddedFont>
      <p:font typeface="Montserrat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872211" y="-2776467"/>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10463626" y="1621617"/>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778711" y="7667323"/>
            <a:ext cx="1578921" cy="15789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5362148" y="1870651"/>
            <a:ext cx="1569405" cy="1569405"/>
          </a:xfrm>
          <a:custGeom>
            <a:avLst/>
            <a:gdLst/>
            <a:ahLst/>
            <a:cxnLst/>
            <a:rect r="r" b="b" t="t" l="l"/>
            <a:pathLst>
              <a:path h="1569405" w="1569405">
                <a:moveTo>
                  <a:pt x="0" y="0"/>
                </a:moveTo>
                <a:lnTo>
                  <a:pt x="1569405" y="0"/>
                </a:lnTo>
                <a:lnTo>
                  <a:pt x="1569405" y="1569405"/>
                </a:lnTo>
                <a:lnTo>
                  <a:pt x="0" y="1569405"/>
                </a:lnTo>
                <a:lnTo>
                  <a:pt x="0" y="0"/>
                </a:lnTo>
                <a:close/>
              </a:path>
            </a:pathLst>
          </a:custGeom>
          <a:blipFill>
            <a:blip r:embed="rId3"/>
            <a:stretch>
              <a:fillRect l="0" t="0" r="0" b="0"/>
            </a:stretch>
          </a:blipFill>
        </p:spPr>
      </p:sp>
      <p:sp>
        <p:nvSpPr>
          <p:cNvPr name="TextBox 10" id="10"/>
          <p:cNvSpPr txBox="true"/>
          <p:nvPr/>
        </p:nvSpPr>
        <p:spPr>
          <a:xfrm rot="0">
            <a:off x="1977171" y="3829254"/>
            <a:ext cx="10072534" cy="1696554"/>
          </a:xfrm>
          <a:prstGeom prst="rect">
            <a:avLst/>
          </a:prstGeom>
        </p:spPr>
        <p:txBody>
          <a:bodyPr anchor="t" rtlCol="false" tIns="0" lIns="0" bIns="0" rIns="0">
            <a:spAutoFit/>
          </a:bodyPr>
          <a:lstStyle/>
          <a:p>
            <a:pPr>
              <a:lnSpc>
                <a:spcPts val="13868"/>
              </a:lnSpc>
              <a:spcBef>
                <a:spcPct val="0"/>
              </a:spcBef>
            </a:pPr>
            <a:r>
              <a:rPr lang="en-US" sz="9905">
                <a:solidFill>
                  <a:srgbClr val="000000"/>
                </a:solidFill>
                <a:latin typeface="Montserrat Bold"/>
              </a:rPr>
              <a:t>VentureVue</a:t>
            </a:r>
          </a:p>
        </p:txBody>
      </p:sp>
      <p:sp>
        <p:nvSpPr>
          <p:cNvPr name="TextBox 11" id="11"/>
          <p:cNvSpPr txBox="true"/>
          <p:nvPr/>
        </p:nvSpPr>
        <p:spPr>
          <a:xfrm rot="0">
            <a:off x="1028700" y="6049684"/>
            <a:ext cx="10236302" cy="1135154"/>
          </a:xfrm>
          <a:prstGeom prst="rect">
            <a:avLst/>
          </a:prstGeom>
        </p:spPr>
        <p:txBody>
          <a:bodyPr anchor="t" rtlCol="false" tIns="0" lIns="0" bIns="0" rIns="0">
            <a:spAutoFit/>
          </a:bodyPr>
          <a:lstStyle/>
          <a:p>
            <a:pPr algn="ctr">
              <a:lnSpc>
                <a:spcPts val="4632"/>
              </a:lnSpc>
              <a:spcBef>
                <a:spcPct val="0"/>
              </a:spcBef>
            </a:pPr>
            <a:r>
              <a:rPr lang="en-US" sz="3308">
                <a:solidFill>
                  <a:srgbClr val="000000"/>
                </a:solidFill>
                <a:latin typeface="Montserrat"/>
              </a:rPr>
              <a:t>A one-stop research solution for your new business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788306" y="-2866033"/>
            <a:ext cx="9898854" cy="8599630"/>
          </a:xfrm>
          <a:custGeom>
            <a:avLst/>
            <a:gdLst/>
            <a:ahLst/>
            <a:cxnLst/>
            <a:rect r="r" b="b" t="t" l="l"/>
            <a:pathLst>
              <a:path h="8599630" w="9898854">
                <a:moveTo>
                  <a:pt x="0" y="0"/>
                </a:moveTo>
                <a:lnTo>
                  <a:pt x="9898855" y="0"/>
                </a:lnTo>
                <a:lnTo>
                  <a:pt x="9898855" y="8599630"/>
                </a:lnTo>
                <a:lnTo>
                  <a:pt x="0" y="8599630"/>
                </a:lnTo>
                <a:lnTo>
                  <a:pt x="0" y="0"/>
                </a:lnTo>
                <a:close/>
              </a:path>
            </a:pathLst>
          </a:custGeom>
          <a:blipFill>
            <a:blip r:embed="rId2"/>
            <a:stretch>
              <a:fillRect l="0" t="0" r="0" b="0"/>
            </a:stretch>
          </a:blipFill>
        </p:spPr>
      </p:sp>
      <p:sp>
        <p:nvSpPr>
          <p:cNvPr name="TextBox 3" id="3"/>
          <p:cNvSpPr txBox="true"/>
          <p:nvPr/>
        </p:nvSpPr>
        <p:spPr>
          <a:xfrm rot="0">
            <a:off x="1975262" y="2090415"/>
            <a:ext cx="8525731" cy="1114425"/>
          </a:xfrm>
          <a:prstGeom prst="rect">
            <a:avLst/>
          </a:prstGeom>
        </p:spPr>
        <p:txBody>
          <a:bodyPr anchor="t" rtlCol="false" tIns="0" lIns="0" bIns="0" rIns="0">
            <a:spAutoFit/>
          </a:bodyPr>
          <a:lstStyle/>
          <a:p>
            <a:pPr algn="l" marL="0" indent="0" lvl="0">
              <a:lnSpc>
                <a:spcPts val="8841"/>
              </a:lnSpc>
              <a:spcBef>
                <a:spcPct val="0"/>
              </a:spcBef>
            </a:pPr>
            <a:r>
              <a:rPr lang="en-US" sz="7368" strike="noStrike" u="none">
                <a:solidFill>
                  <a:srgbClr val="101010"/>
                </a:solidFill>
                <a:latin typeface="Montserrat Bold"/>
              </a:rPr>
              <a:t>Objectives</a:t>
            </a:r>
          </a:p>
        </p:txBody>
      </p:sp>
      <p:sp>
        <p:nvSpPr>
          <p:cNvPr name="TextBox 4" id="4"/>
          <p:cNvSpPr txBox="true"/>
          <p:nvPr/>
        </p:nvSpPr>
        <p:spPr>
          <a:xfrm rot="0">
            <a:off x="5280531" y="7962442"/>
            <a:ext cx="4308104" cy="390920"/>
          </a:xfrm>
          <a:prstGeom prst="rect">
            <a:avLst/>
          </a:prstGeom>
        </p:spPr>
        <p:txBody>
          <a:bodyPr anchor="t" rtlCol="false" tIns="0" lIns="0" bIns="0" rIns="0">
            <a:spAutoFit/>
          </a:bodyPr>
          <a:lstStyle/>
          <a:p>
            <a:pPr algn="ctr" marL="0" indent="0" lvl="0">
              <a:lnSpc>
                <a:spcPts val="3209"/>
              </a:lnSpc>
              <a:spcBef>
                <a:spcPct val="0"/>
              </a:spcBef>
            </a:pPr>
            <a:r>
              <a:rPr lang="en-US" sz="2292">
                <a:solidFill>
                  <a:srgbClr val="000000"/>
                </a:solidFill>
                <a:latin typeface="Montserrat Bold"/>
              </a:rPr>
              <a:t>Provide business insights</a:t>
            </a:r>
          </a:p>
        </p:txBody>
      </p:sp>
      <p:sp>
        <p:nvSpPr>
          <p:cNvPr name="Freeform 5" id="5"/>
          <p:cNvSpPr/>
          <p:nvPr/>
        </p:nvSpPr>
        <p:spPr>
          <a:xfrm flipH="false" flipV="false" rot="0">
            <a:off x="2315748" y="6054430"/>
            <a:ext cx="1335793" cy="1647279"/>
          </a:xfrm>
          <a:custGeom>
            <a:avLst/>
            <a:gdLst/>
            <a:ahLst/>
            <a:cxnLst/>
            <a:rect r="r" b="b" t="t" l="l"/>
            <a:pathLst>
              <a:path h="1647279" w="1335793">
                <a:moveTo>
                  <a:pt x="0" y="0"/>
                </a:moveTo>
                <a:lnTo>
                  <a:pt x="1335793" y="0"/>
                </a:lnTo>
                <a:lnTo>
                  <a:pt x="1335793" y="1647279"/>
                </a:lnTo>
                <a:lnTo>
                  <a:pt x="0" y="16472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642539" y="6054430"/>
            <a:ext cx="1584089" cy="1640770"/>
          </a:xfrm>
          <a:custGeom>
            <a:avLst/>
            <a:gdLst/>
            <a:ahLst/>
            <a:cxnLst/>
            <a:rect r="r" b="b" t="t" l="l"/>
            <a:pathLst>
              <a:path h="1640770" w="1584089">
                <a:moveTo>
                  <a:pt x="0" y="0"/>
                </a:moveTo>
                <a:lnTo>
                  <a:pt x="1584089" y="0"/>
                </a:lnTo>
                <a:lnTo>
                  <a:pt x="1584089" y="1640770"/>
                </a:lnTo>
                <a:lnTo>
                  <a:pt x="0" y="16407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788306" y="6047922"/>
            <a:ext cx="1738970" cy="1647279"/>
          </a:xfrm>
          <a:custGeom>
            <a:avLst/>
            <a:gdLst/>
            <a:ahLst/>
            <a:cxnLst/>
            <a:rect r="r" b="b" t="t" l="l"/>
            <a:pathLst>
              <a:path h="1647279" w="1738970">
                <a:moveTo>
                  <a:pt x="0" y="0"/>
                </a:moveTo>
                <a:lnTo>
                  <a:pt x="1738970" y="0"/>
                </a:lnTo>
                <a:lnTo>
                  <a:pt x="1738970" y="1647278"/>
                </a:lnTo>
                <a:lnTo>
                  <a:pt x="0" y="16472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005423" y="3399431"/>
            <a:ext cx="8782883" cy="1362935"/>
          </a:xfrm>
          <a:prstGeom prst="rect">
            <a:avLst/>
          </a:prstGeom>
        </p:spPr>
        <p:txBody>
          <a:bodyPr anchor="t" rtlCol="false" tIns="0" lIns="0" bIns="0" rIns="0">
            <a:spAutoFit/>
          </a:bodyPr>
          <a:lstStyle/>
          <a:p>
            <a:pPr algn="l" marL="0" indent="0" lvl="0">
              <a:lnSpc>
                <a:spcPts val="3705"/>
              </a:lnSpc>
            </a:pPr>
            <a:r>
              <a:rPr lang="en-US" sz="2093">
                <a:solidFill>
                  <a:srgbClr val="101010"/>
                </a:solidFill>
                <a:latin typeface="Montserrat"/>
              </a:rPr>
              <a:t>In a world where entrepreneurship is at its peak and every budding entrepreneur is spending a lot of time doing research on   how their business will work with the current market trends.</a:t>
            </a:r>
          </a:p>
        </p:txBody>
      </p:sp>
      <p:sp>
        <p:nvSpPr>
          <p:cNvPr name="TextBox 9" id="9"/>
          <p:cNvSpPr txBox="true"/>
          <p:nvPr/>
        </p:nvSpPr>
        <p:spPr>
          <a:xfrm rot="0">
            <a:off x="1028700" y="7958884"/>
            <a:ext cx="3909889" cy="390920"/>
          </a:xfrm>
          <a:prstGeom prst="rect">
            <a:avLst/>
          </a:prstGeom>
        </p:spPr>
        <p:txBody>
          <a:bodyPr anchor="t" rtlCol="false" tIns="0" lIns="0" bIns="0" rIns="0">
            <a:spAutoFit/>
          </a:bodyPr>
          <a:lstStyle/>
          <a:p>
            <a:pPr algn="ctr" marL="0" indent="0" lvl="0">
              <a:lnSpc>
                <a:spcPts val="3209"/>
              </a:lnSpc>
              <a:spcBef>
                <a:spcPct val="0"/>
              </a:spcBef>
            </a:pPr>
            <a:r>
              <a:rPr lang="en-US" sz="2292">
                <a:solidFill>
                  <a:srgbClr val="000000"/>
                </a:solidFill>
                <a:latin typeface="Montserrat Bold"/>
              </a:rPr>
              <a:t>Reduce research time</a:t>
            </a:r>
          </a:p>
        </p:txBody>
      </p:sp>
      <p:sp>
        <p:nvSpPr>
          <p:cNvPr name="TextBox 10" id="10"/>
          <p:cNvSpPr txBox="true"/>
          <p:nvPr/>
        </p:nvSpPr>
        <p:spPr>
          <a:xfrm rot="0">
            <a:off x="10100412" y="7962442"/>
            <a:ext cx="3114759" cy="390920"/>
          </a:xfrm>
          <a:prstGeom prst="rect">
            <a:avLst/>
          </a:prstGeom>
        </p:spPr>
        <p:txBody>
          <a:bodyPr anchor="t" rtlCol="false" tIns="0" lIns="0" bIns="0" rIns="0">
            <a:spAutoFit/>
          </a:bodyPr>
          <a:lstStyle/>
          <a:p>
            <a:pPr algn="ctr" marL="0" indent="0" lvl="0">
              <a:lnSpc>
                <a:spcPts val="3209"/>
              </a:lnSpc>
              <a:spcBef>
                <a:spcPct val="0"/>
              </a:spcBef>
            </a:pPr>
            <a:r>
              <a:rPr lang="en-US" sz="2292">
                <a:solidFill>
                  <a:srgbClr val="000000"/>
                </a:solidFill>
                <a:latin typeface="Montserrat Bold"/>
              </a:rPr>
              <a:t>Get regional data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4428213" y="-2916505"/>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2"/>
            <a:stretch>
              <a:fillRect l="0" t="0" r="0" b="0"/>
            </a:stretch>
          </a:blipFill>
        </p:spPr>
      </p:sp>
      <p:grpSp>
        <p:nvGrpSpPr>
          <p:cNvPr name="Group 3" id="3"/>
          <p:cNvGrpSpPr/>
          <p:nvPr/>
        </p:nvGrpSpPr>
        <p:grpSpPr>
          <a:xfrm rot="0">
            <a:off x="7390681" y="2235238"/>
            <a:ext cx="3024888" cy="529127"/>
            <a:chOff x="0" y="0"/>
            <a:chExt cx="1281756" cy="224211"/>
          </a:xfrm>
        </p:grpSpPr>
        <p:sp>
          <p:nvSpPr>
            <p:cNvPr name="Freeform 4" id="4"/>
            <p:cNvSpPr/>
            <p:nvPr/>
          </p:nvSpPr>
          <p:spPr>
            <a:xfrm flipH="false" flipV="false" rot="0">
              <a:off x="0" y="0"/>
              <a:ext cx="1281756" cy="224211"/>
            </a:xfrm>
            <a:custGeom>
              <a:avLst/>
              <a:gdLst/>
              <a:ahLst/>
              <a:cxnLst/>
              <a:rect r="r" b="b" t="t" l="l"/>
              <a:pathLst>
                <a:path h="224211" w="1281756">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5" id="5"/>
            <p:cNvSpPr txBox="true"/>
            <p:nvPr/>
          </p:nvSpPr>
          <p:spPr>
            <a:xfrm>
              <a:off x="0" y="-47625"/>
              <a:ext cx="1281756" cy="271836"/>
            </a:xfrm>
            <a:prstGeom prst="rect">
              <a:avLst/>
            </a:prstGeom>
          </p:spPr>
          <p:txBody>
            <a:bodyPr anchor="ctr" rtlCol="false" tIns="0" lIns="0" bIns="0" rIns="0"/>
            <a:lstStyle/>
            <a:p>
              <a:pPr algn="ctr">
                <a:lnSpc>
                  <a:spcPts val="3640"/>
                </a:lnSpc>
              </a:pPr>
              <a:r>
                <a:rPr lang="en-US" sz="2600">
                  <a:solidFill>
                    <a:srgbClr val="FFFFFF"/>
                  </a:solidFill>
                  <a:latin typeface="Montserrat"/>
                </a:rPr>
                <a:t>Problem 1</a:t>
              </a:r>
            </a:p>
          </p:txBody>
        </p:sp>
      </p:grpSp>
      <p:sp>
        <p:nvSpPr>
          <p:cNvPr name="Freeform 6" id="6"/>
          <p:cNvSpPr/>
          <p:nvPr/>
        </p:nvSpPr>
        <p:spPr>
          <a:xfrm flipH="false" flipV="false" rot="0">
            <a:off x="5929194" y="1958970"/>
            <a:ext cx="1182733" cy="1081663"/>
          </a:xfrm>
          <a:custGeom>
            <a:avLst/>
            <a:gdLst/>
            <a:ahLst/>
            <a:cxnLst/>
            <a:rect r="r" b="b" t="t" l="l"/>
            <a:pathLst>
              <a:path h="1081663" w="1182733">
                <a:moveTo>
                  <a:pt x="0" y="0"/>
                </a:moveTo>
                <a:lnTo>
                  <a:pt x="1182733" y="0"/>
                </a:lnTo>
                <a:lnTo>
                  <a:pt x="1182733" y="1081663"/>
                </a:lnTo>
                <a:lnTo>
                  <a:pt x="0" y="1081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039250" y="4930778"/>
            <a:ext cx="962621" cy="1257581"/>
          </a:xfrm>
          <a:custGeom>
            <a:avLst/>
            <a:gdLst/>
            <a:ahLst/>
            <a:cxnLst/>
            <a:rect r="r" b="b" t="t" l="l"/>
            <a:pathLst>
              <a:path h="1257581" w="962621">
                <a:moveTo>
                  <a:pt x="0" y="0"/>
                </a:moveTo>
                <a:lnTo>
                  <a:pt x="962621" y="0"/>
                </a:lnTo>
                <a:lnTo>
                  <a:pt x="962621" y="1257581"/>
                </a:lnTo>
                <a:lnTo>
                  <a:pt x="0" y="12575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7390681" y="5030442"/>
            <a:ext cx="3024888" cy="529127"/>
            <a:chOff x="0" y="0"/>
            <a:chExt cx="1281756" cy="224211"/>
          </a:xfrm>
        </p:grpSpPr>
        <p:sp>
          <p:nvSpPr>
            <p:cNvPr name="Freeform 9" id="9"/>
            <p:cNvSpPr/>
            <p:nvPr/>
          </p:nvSpPr>
          <p:spPr>
            <a:xfrm flipH="false" flipV="false" rot="0">
              <a:off x="0" y="0"/>
              <a:ext cx="1281756" cy="224211"/>
            </a:xfrm>
            <a:custGeom>
              <a:avLst/>
              <a:gdLst/>
              <a:ahLst/>
              <a:cxnLst/>
              <a:rect r="r" b="b" t="t" l="l"/>
              <a:pathLst>
                <a:path h="224211" w="1281756">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0" id="10"/>
            <p:cNvSpPr txBox="true"/>
            <p:nvPr/>
          </p:nvSpPr>
          <p:spPr>
            <a:xfrm>
              <a:off x="0" y="-47625"/>
              <a:ext cx="1281756" cy="271836"/>
            </a:xfrm>
            <a:prstGeom prst="rect">
              <a:avLst/>
            </a:prstGeom>
          </p:spPr>
          <p:txBody>
            <a:bodyPr anchor="ctr" rtlCol="false" tIns="0" lIns="0" bIns="0" rIns="0"/>
            <a:lstStyle/>
            <a:p>
              <a:pPr algn="ctr">
                <a:lnSpc>
                  <a:spcPts val="3640"/>
                </a:lnSpc>
              </a:pPr>
              <a:r>
                <a:rPr lang="en-US" sz="2600">
                  <a:solidFill>
                    <a:srgbClr val="FFFFFF"/>
                  </a:solidFill>
                  <a:latin typeface="Montserrat"/>
                </a:rPr>
                <a:t>Problem 2</a:t>
              </a:r>
            </a:p>
          </p:txBody>
        </p:sp>
      </p:grpSp>
      <p:grpSp>
        <p:nvGrpSpPr>
          <p:cNvPr name="Group 11" id="11"/>
          <p:cNvGrpSpPr/>
          <p:nvPr/>
        </p:nvGrpSpPr>
        <p:grpSpPr>
          <a:xfrm rot="0">
            <a:off x="7390681" y="7828592"/>
            <a:ext cx="3024888" cy="529127"/>
            <a:chOff x="0" y="0"/>
            <a:chExt cx="1281756" cy="224211"/>
          </a:xfrm>
        </p:grpSpPr>
        <p:sp>
          <p:nvSpPr>
            <p:cNvPr name="Freeform 12" id="12"/>
            <p:cNvSpPr/>
            <p:nvPr/>
          </p:nvSpPr>
          <p:spPr>
            <a:xfrm flipH="false" flipV="false" rot="0">
              <a:off x="0" y="0"/>
              <a:ext cx="1281756" cy="224211"/>
            </a:xfrm>
            <a:custGeom>
              <a:avLst/>
              <a:gdLst/>
              <a:ahLst/>
              <a:cxnLst/>
              <a:rect r="r" b="b" t="t" l="l"/>
              <a:pathLst>
                <a:path h="224211" w="1281756">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3" id="13"/>
            <p:cNvSpPr txBox="true"/>
            <p:nvPr/>
          </p:nvSpPr>
          <p:spPr>
            <a:xfrm>
              <a:off x="0" y="-47625"/>
              <a:ext cx="1281756" cy="271836"/>
            </a:xfrm>
            <a:prstGeom prst="rect">
              <a:avLst/>
            </a:prstGeom>
          </p:spPr>
          <p:txBody>
            <a:bodyPr anchor="ctr" rtlCol="false" tIns="0" lIns="0" bIns="0" rIns="0"/>
            <a:lstStyle/>
            <a:p>
              <a:pPr algn="ctr">
                <a:lnSpc>
                  <a:spcPts val="3640"/>
                </a:lnSpc>
              </a:pPr>
              <a:r>
                <a:rPr lang="en-US" sz="2600">
                  <a:solidFill>
                    <a:srgbClr val="FFFFFF"/>
                  </a:solidFill>
                  <a:latin typeface="Montserrat"/>
                </a:rPr>
                <a:t>Problem 3</a:t>
              </a:r>
            </a:p>
          </p:txBody>
        </p:sp>
      </p:grpSp>
      <p:sp>
        <p:nvSpPr>
          <p:cNvPr name="Freeform 14" id="14"/>
          <p:cNvSpPr/>
          <p:nvPr/>
        </p:nvSpPr>
        <p:spPr>
          <a:xfrm flipH="false" flipV="false" rot="0">
            <a:off x="5929194" y="7501508"/>
            <a:ext cx="1072677" cy="867893"/>
          </a:xfrm>
          <a:custGeom>
            <a:avLst/>
            <a:gdLst/>
            <a:ahLst/>
            <a:cxnLst/>
            <a:rect r="r" b="b" t="t" l="l"/>
            <a:pathLst>
              <a:path h="867893" w="1072677">
                <a:moveTo>
                  <a:pt x="0" y="0"/>
                </a:moveTo>
                <a:lnTo>
                  <a:pt x="1072677" y="0"/>
                </a:lnTo>
                <a:lnTo>
                  <a:pt x="1072677" y="867893"/>
                </a:lnTo>
                <a:lnTo>
                  <a:pt x="0" y="8678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7390681" y="471892"/>
            <a:ext cx="8194363" cy="1113616"/>
          </a:xfrm>
          <a:prstGeom prst="rect">
            <a:avLst/>
          </a:prstGeom>
        </p:spPr>
        <p:txBody>
          <a:bodyPr anchor="t" rtlCol="false" tIns="0" lIns="0" bIns="0" rIns="0">
            <a:spAutoFit/>
          </a:bodyPr>
          <a:lstStyle/>
          <a:p>
            <a:pPr>
              <a:lnSpc>
                <a:spcPts val="8841"/>
              </a:lnSpc>
            </a:pPr>
            <a:r>
              <a:rPr lang="en-US" sz="7368">
                <a:solidFill>
                  <a:srgbClr val="101010"/>
                </a:solidFill>
                <a:latin typeface="Montserrat Bold"/>
              </a:rPr>
              <a:t>Problems</a:t>
            </a:r>
          </a:p>
        </p:txBody>
      </p:sp>
      <p:sp>
        <p:nvSpPr>
          <p:cNvPr name="TextBox 16" id="16"/>
          <p:cNvSpPr txBox="true"/>
          <p:nvPr/>
        </p:nvSpPr>
        <p:spPr>
          <a:xfrm rot="0">
            <a:off x="7390681" y="3002490"/>
            <a:ext cx="7585377" cy="1529389"/>
          </a:xfrm>
          <a:prstGeom prst="rect">
            <a:avLst/>
          </a:prstGeom>
        </p:spPr>
        <p:txBody>
          <a:bodyPr anchor="t" rtlCol="false" tIns="0" lIns="0" bIns="0" rIns="0">
            <a:spAutoFit/>
          </a:bodyPr>
          <a:lstStyle/>
          <a:p>
            <a:pPr marL="0" indent="0" lvl="0">
              <a:lnSpc>
                <a:spcPts val="3084"/>
              </a:lnSpc>
            </a:pPr>
            <a:r>
              <a:rPr lang="en-US" sz="1793">
                <a:solidFill>
                  <a:srgbClr val="101010"/>
                </a:solidFill>
                <a:latin typeface="Montserrat"/>
              </a:rPr>
              <a:t>The market is not having an open collaborative platform yet. Our program will serve the purpose of community support where people can come in and share their ideas to learn and grow together.</a:t>
            </a:r>
          </a:p>
        </p:txBody>
      </p:sp>
      <p:sp>
        <p:nvSpPr>
          <p:cNvPr name="TextBox 17" id="17"/>
          <p:cNvSpPr txBox="true"/>
          <p:nvPr/>
        </p:nvSpPr>
        <p:spPr>
          <a:xfrm rot="0">
            <a:off x="7390681" y="5797694"/>
            <a:ext cx="7585377" cy="1529389"/>
          </a:xfrm>
          <a:prstGeom prst="rect">
            <a:avLst/>
          </a:prstGeom>
        </p:spPr>
        <p:txBody>
          <a:bodyPr anchor="t" rtlCol="false" tIns="0" lIns="0" bIns="0" rIns="0">
            <a:spAutoFit/>
          </a:bodyPr>
          <a:lstStyle/>
          <a:p>
            <a:pPr marL="0" indent="0" lvl="0">
              <a:lnSpc>
                <a:spcPts val="3084"/>
              </a:lnSpc>
            </a:pPr>
            <a:r>
              <a:rPr lang="en-US" sz="1793">
                <a:solidFill>
                  <a:srgbClr val="101010"/>
                </a:solidFill>
                <a:latin typeface="Montserrat"/>
              </a:rPr>
              <a:t>When you are in a dilemma whether your business will stand out in the market or not and you are doing research day and night researching on the business, our website is like a pool in dessert. A one-stop authentic market data at once place.</a:t>
            </a:r>
          </a:p>
        </p:txBody>
      </p:sp>
      <p:sp>
        <p:nvSpPr>
          <p:cNvPr name="TextBox 18" id="18"/>
          <p:cNvSpPr txBox="true"/>
          <p:nvPr/>
        </p:nvSpPr>
        <p:spPr>
          <a:xfrm rot="0">
            <a:off x="7390681" y="8547192"/>
            <a:ext cx="7585377" cy="1138864"/>
          </a:xfrm>
          <a:prstGeom prst="rect">
            <a:avLst/>
          </a:prstGeom>
        </p:spPr>
        <p:txBody>
          <a:bodyPr anchor="t" rtlCol="false" tIns="0" lIns="0" bIns="0" rIns="0">
            <a:spAutoFit/>
          </a:bodyPr>
          <a:lstStyle/>
          <a:p>
            <a:pPr marL="0" indent="0" lvl="0">
              <a:lnSpc>
                <a:spcPts val="3084"/>
              </a:lnSpc>
            </a:pPr>
            <a:r>
              <a:rPr lang="en-US" sz="1793">
                <a:solidFill>
                  <a:srgbClr val="101010"/>
                </a:solidFill>
                <a:latin typeface="Montserrat"/>
              </a:rPr>
              <a:t>When we think of starting a business, knowing about the region and its demographics becomes very important. Our application attends this issue and create a state wise data and it’s key sectors.</a:t>
            </a:r>
          </a:p>
        </p:txBody>
      </p:sp>
      <p:grpSp>
        <p:nvGrpSpPr>
          <p:cNvPr name="Group 19" id="19"/>
          <p:cNvGrpSpPr/>
          <p:nvPr/>
        </p:nvGrpSpPr>
        <p:grpSpPr>
          <a:xfrm rot="7573183">
            <a:off x="1230111" y="7154961"/>
            <a:ext cx="1013029" cy="101302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1571124" y="3022553"/>
            <a:ext cx="5315603" cy="469835"/>
          </a:xfrm>
          <a:prstGeom prst="rect">
            <a:avLst/>
          </a:prstGeom>
        </p:spPr>
        <p:txBody>
          <a:bodyPr anchor="t" rtlCol="false" tIns="0" lIns="0" bIns="0" rIns="0">
            <a:spAutoFit/>
          </a:bodyPr>
          <a:lstStyle/>
          <a:p>
            <a:pPr>
              <a:lnSpc>
                <a:spcPts val="3961"/>
              </a:lnSpc>
            </a:pPr>
            <a:r>
              <a:rPr lang="en-US" sz="2829">
                <a:solidFill>
                  <a:srgbClr val="000000"/>
                </a:solidFill>
                <a:latin typeface="Montserrat Bold"/>
              </a:rPr>
              <a:t>Technology Stack</a:t>
            </a:r>
          </a:p>
        </p:txBody>
      </p:sp>
      <p:sp>
        <p:nvSpPr>
          <p:cNvPr name="TextBox 3" id="3"/>
          <p:cNvSpPr txBox="true"/>
          <p:nvPr/>
        </p:nvSpPr>
        <p:spPr>
          <a:xfrm rot="0">
            <a:off x="1028700" y="2889203"/>
            <a:ext cx="10078542" cy="7482718"/>
          </a:xfrm>
          <a:prstGeom prst="rect">
            <a:avLst/>
          </a:prstGeom>
        </p:spPr>
        <p:txBody>
          <a:bodyPr anchor="t" rtlCol="false" tIns="0" lIns="0" bIns="0" rIns="0">
            <a:spAutoFit/>
          </a:bodyPr>
          <a:lstStyle/>
          <a:p>
            <a:pPr>
              <a:lnSpc>
                <a:spcPts val="5424"/>
              </a:lnSpc>
            </a:pPr>
            <a:r>
              <a:rPr lang="en-US" sz="2932">
                <a:solidFill>
                  <a:srgbClr val="101010"/>
                </a:solidFill>
                <a:latin typeface="Montserrat"/>
              </a:rPr>
              <a:t> </a:t>
            </a:r>
            <a:r>
              <a:rPr lang="en-US" sz="2932">
                <a:solidFill>
                  <a:srgbClr val="101010"/>
                </a:solidFill>
                <a:latin typeface="Montserrat"/>
              </a:rPr>
              <a:t>⮚Creating a one-stop solution for every entrepreneur's hustle.</a:t>
            </a:r>
          </a:p>
          <a:p>
            <a:pPr>
              <a:lnSpc>
                <a:spcPts val="5424"/>
              </a:lnSpc>
            </a:pPr>
            <a:r>
              <a:rPr lang="en-US" sz="2932">
                <a:solidFill>
                  <a:srgbClr val="101010"/>
                </a:solidFill>
                <a:latin typeface="Montserrat"/>
              </a:rPr>
              <a:t>⮚May reduce the research time by 40%.</a:t>
            </a:r>
          </a:p>
          <a:p>
            <a:pPr>
              <a:lnSpc>
                <a:spcPts val="5424"/>
              </a:lnSpc>
            </a:pPr>
            <a:r>
              <a:rPr lang="en-US" sz="2932">
                <a:solidFill>
                  <a:srgbClr val="101010"/>
                </a:solidFill>
                <a:latin typeface="Montserrat"/>
              </a:rPr>
              <a:t>⮚Help investors and entrepreneur to get latest market trend.</a:t>
            </a:r>
          </a:p>
          <a:p>
            <a:pPr>
              <a:lnSpc>
                <a:spcPts val="5424"/>
              </a:lnSpc>
            </a:pPr>
            <a:r>
              <a:rPr lang="en-US" sz="2932">
                <a:solidFill>
                  <a:srgbClr val="101010"/>
                </a:solidFill>
                <a:latin typeface="Montserrat"/>
              </a:rPr>
              <a:t>⮚Get detailed updates by newsletters.</a:t>
            </a:r>
          </a:p>
          <a:p>
            <a:pPr>
              <a:lnSpc>
                <a:spcPts val="5424"/>
              </a:lnSpc>
            </a:pPr>
            <a:r>
              <a:rPr lang="en-US" sz="2932">
                <a:solidFill>
                  <a:srgbClr val="101010"/>
                </a:solidFill>
                <a:latin typeface="Montserrat"/>
              </a:rPr>
              <a:t>⮚State wise data available providing much deeper insight over a state.</a:t>
            </a:r>
          </a:p>
          <a:p>
            <a:pPr>
              <a:lnSpc>
                <a:spcPts val="5424"/>
              </a:lnSpc>
            </a:pPr>
            <a:r>
              <a:rPr lang="en-US" sz="2932">
                <a:solidFill>
                  <a:srgbClr val="101010"/>
                </a:solidFill>
                <a:latin typeface="Montserrat"/>
              </a:rPr>
              <a:t>⮚Booming businesses area wise can be found.</a:t>
            </a:r>
          </a:p>
          <a:p>
            <a:pPr>
              <a:lnSpc>
                <a:spcPts val="5424"/>
              </a:lnSpc>
            </a:pPr>
          </a:p>
          <a:p>
            <a:pPr algn="l" marL="0" indent="0" lvl="0">
              <a:lnSpc>
                <a:spcPts val="5424"/>
              </a:lnSpc>
            </a:pPr>
          </a:p>
        </p:txBody>
      </p:sp>
      <p:sp>
        <p:nvSpPr>
          <p:cNvPr name="TextBox 4" id="4"/>
          <p:cNvSpPr txBox="true"/>
          <p:nvPr/>
        </p:nvSpPr>
        <p:spPr>
          <a:xfrm rot="0">
            <a:off x="11571124" y="3625968"/>
            <a:ext cx="5976625" cy="6018714"/>
          </a:xfrm>
          <a:prstGeom prst="rect">
            <a:avLst/>
          </a:prstGeom>
        </p:spPr>
        <p:txBody>
          <a:bodyPr anchor="t" rtlCol="false" tIns="0" lIns="0" bIns="0" rIns="0">
            <a:spAutoFit/>
          </a:bodyPr>
          <a:lstStyle/>
          <a:p>
            <a:pPr>
              <a:lnSpc>
                <a:spcPts val="5360"/>
              </a:lnSpc>
            </a:pPr>
            <a:r>
              <a:rPr lang="en-US" sz="2897">
                <a:solidFill>
                  <a:srgbClr val="101010"/>
                </a:solidFill>
                <a:latin typeface="Montserrat"/>
              </a:rPr>
              <a:t>⮚Frontend: React</a:t>
            </a:r>
          </a:p>
          <a:p>
            <a:pPr>
              <a:lnSpc>
                <a:spcPts val="5360"/>
              </a:lnSpc>
            </a:pPr>
            <a:r>
              <a:rPr lang="en-US" sz="2897">
                <a:solidFill>
                  <a:srgbClr val="101010"/>
                </a:solidFill>
                <a:latin typeface="Montserrat"/>
              </a:rPr>
              <a:t>⮚Database: Firebase</a:t>
            </a:r>
          </a:p>
          <a:p>
            <a:pPr>
              <a:lnSpc>
                <a:spcPts val="5360"/>
              </a:lnSpc>
            </a:pPr>
            <a:r>
              <a:rPr lang="en-US" sz="2897">
                <a:solidFill>
                  <a:srgbClr val="101010"/>
                </a:solidFill>
                <a:latin typeface="Montserrat"/>
              </a:rPr>
              <a:t>⮚Libraries: NLTK, Scikit-learn, Spacy, Swifter</a:t>
            </a:r>
          </a:p>
          <a:p>
            <a:pPr>
              <a:lnSpc>
                <a:spcPts val="5360"/>
              </a:lnSpc>
            </a:pPr>
            <a:r>
              <a:rPr lang="en-US" sz="2897">
                <a:solidFill>
                  <a:srgbClr val="101010"/>
                </a:solidFill>
                <a:latin typeface="Montserrat"/>
              </a:rPr>
              <a:t>⮚Tools: Git, Docker</a:t>
            </a:r>
          </a:p>
          <a:p>
            <a:pPr>
              <a:lnSpc>
                <a:spcPts val="5360"/>
              </a:lnSpc>
            </a:pPr>
            <a:r>
              <a:rPr lang="en-US" sz="2897">
                <a:solidFill>
                  <a:srgbClr val="101010"/>
                </a:solidFill>
                <a:latin typeface="Montserrat"/>
              </a:rPr>
              <a:t>⮚Frameworks: TailwindCSS,MaterialUI</a:t>
            </a:r>
          </a:p>
          <a:p>
            <a:pPr>
              <a:lnSpc>
                <a:spcPts val="5360"/>
              </a:lnSpc>
            </a:pPr>
            <a:r>
              <a:rPr lang="en-US" sz="2897">
                <a:solidFill>
                  <a:srgbClr val="101010"/>
                </a:solidFill>
                <a:latin typeface="Montserrat"/>
              </a:rPr>
              <a:t>⮚Deployment: Vercel</a:t>
            </a:r>
          </a:p>
          <a:p>
            <a:pPr algn="l" marL="0" indent="0" lvl="0">
              <a:lnSpc>
                <a:spcPts val="5360"/>
              </a:lnSpc>
            </a:pPr>
          </a:p>
        </p:txBody>
      </p:sp>
      <p:grpSp>
        <p:nvGrpSpPr>
          <p:cNvPr name="Group 5" id="5"/>
          <p:cNvGrpSpPr/>
          <p:nvPr/>
        </p:nvGrpSpPr>
        <p:grpSpPr>
          <a:xfrm rot="0">
            <a:off x="0" y="0"/>
            <a:ext cx="18288000" cy="1874361"/>
            <a:chOff x="0" y="0"/>
            <a:chExt cx="9414331" cy="964887"/>
          </a:xfrm>
        </p:grpSpPr>
        <p:sp>
          <p:nvSpPr>
            <p:cNvPr name="Freeform 6" id="6"/>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7" id="7"/>
            <p:cNvSpPr txBox="true"/>
            <p:nvPr/>
          </p:nvSpPr>
          <p:spPr>
            <a:xfrm>
              <a:off x="0" y="-38100"/>
              <a:ext cx="9414331" cy="100298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338781"/>
            <a:ext cx="12387583" cy="1246488"/>
          </a:xfrm>
          <a:prstGeom prst="rect">
            <a:avLst/>
          </a:prstGeom>
        </p:spPr>
        <p:txBody>
          <a:bodyPr anchor="t" rtlCol="false" tIns="0" lIns="0" bIns="0" rIns="0">
            <a:spAutoFit/>
          </a:bodyPr>
          <a:lstStyle/>
          <a:p>
            <a:pPr algn="l" marL="0" indent="0" lvl="0">
              <a:lnSpc>
                <a:spcPts val="10276"/>
              </a:lnSpc>
              <a:spcBef>
                <a:spcPct val="0"/>
              </a:spcBef>
            </a:pPr>
            <a:r>
              <a:rPr lang="en-US" sz="7340">
                <a:solidFill>
                  <a:srgbClr val="FFFFFF"/>
                </a:solidFill>
                <a:latin typeface="Montserrat Bold"/>
              </a:rPr>
              <a:t>Idea / Approach Details</a:t>
            </a:r>
          </a:p>
        </p:txBody>
      </p:sp>
      <p:sp>
        <p:nvSpPr>
          <p:cNvPr name="AutoShape 9" id="9"/>
          <p:cNvSpPr/>
          <p:nvPr/>
        </p:nvSpPr>
        <p:spPr>
          <a:xfrm>
            <a:off x="11088192" y="3070178"/>
            <a:ext cx="19050" cy="6188122"/>
          </a:xfrm>
          <a:prstGeom prst="line">
            <a:avLst/>
          </a:prstGeom>
          <a:ln cap="flat" w="38100">
            <a:solidFill>
              <a:srgbClr val="00000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3299669" y="5075791"/>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3" id="3"/>
          <p:cNvSpPr/>
          <p:nvPr/>
        </p:nvSpPr>
        <p:spPr>
          <a:xfrm flipH="false" flipV="false" rot="-1898322">
            <a:off x="-3784911" y="-3899454"/>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4" id="4"/>
          <p:cNvSpPr/>
          <p:nvPr/>
        </p:nvSpPr>
        <p:spPr>
          <a:xfrm flipH="false" flipV="false" rot="0">
            <a:off x="14205897" y="1168215"/>
            <a:ext cx="953260" cy="953260"/>
          </a:xfrm>
          <a:custGeom>
            <a:avLst/>
            <a:gdLst/>
            <a:ahLst/>
            <a:cxnLst/>
            <a:rect r="r" b="b" t="t" l="l"/>
            <a:pathLst>
              <a:path h="953260" w="953260">
                <a:moveTo>
                  <a:pt x="0" y="0"/>
                </a:moveTo>
                <a:lnTo>
                  <a:pt x="953260" y="0"/>
                </a:lnTo>
                <a:lnTo>
                  <a:pt x="953260" y="953260"/>
                </a:lnTo>
                <a:lnTo>
                  <a:pt x="0" y="953260"/>
                </a:lnTo>
                <a:lnTo>
                  <a:pt x="0" y="0"/>
                </a:lnTo>
                <a:close/>
              </a:path>
            </a:pathLst>
          </a:custGeom>
          <a:blipFill>
            <a:blip r:embed="rId3"/>
            <a:stretch>
              <a:fillRect l="0" t="0" r="0" b="0"/>
            </a:stretch>
          </a:blipFill>
        </p:spPr>
      </p:sp>
      <p:sp>
        <p:nvSpPr>
          <p:cNvPr name="TextBox 5" id="5"/>
          <p:cNvSpPr txBox="true"/>
          <p:nvPr/>
        </p:nvSpPr>
        <p:spPr>
          <a:xfrm rot="0">
            <a:off x="15545822" y="1418313"/>
            <a:ext cx="2104336" cy="405440"/>
          </a:xfrm>
          <a:prstGeom prst="rect">
            <a:avLst/>
          </a:prstGeom>
        </p:spPr>
        <p:txBody>
          <a:bodyPr anchor="t" rtlCol="false" tIns="0" lIns="0" bIns="0" rIns="0">
            <a:spAutoFit/>
          </a:bodyPr>
          <a:lstStyle/>
          <a:p>
            <a:pPr algn="l" marL="0" indent="0" lvl="0">
              <a:lnSpc>
                <a:spcPts val="3335"/>
              </a:lnSpc>
              <a:spcBef>
                <a:spcPct val="0"/>
              </a:spcBef>
            </a:pPr>
            <a:r>
              <a:rPr lang="en-US" sz="2382">
                <a:solidFill>
                  <a:srgbClr val="000000"/>
                </a:solidFill>
                <a:latin typeface="Montserrat"/>
              </a:rPr>
              <a:t>VentureVue</a:t>
            </a:r>
          </a:p>
        </p:txBody>
      </p:sp>
      <p:sp>
        <p:nvSpPr>
          <p:cNvPr name="TextBox 6" id="6"/>
          <p:cNvSpPr txBox="true"/>
          <p:nvPr/>
        </p:nvSpPr>
        <p:spPr>
          <a:xfrm rot="0">
            <a:off x="4913782" y="4354503"/>
            <a:ext cx="8460437" cy="1577994"/>
          </a:xfrm>
          <a:prstGeom prst="rect">
            <a:avLst/>
          </a:prstGeom>
        </p:spPr>
        <p:txBody>
          <a:bodyPr anchor="t" rtlCol="false" tIns="0" lIns="0" bIns="0" rIns="0">
            <a:spAutoFit/>
          </a:bodyPr>
          <a:lstStyle/>
          <a:p>
            <a:pPr>
              <a:lnSpc>
                <a:spcPts val="12508"/>
              </a:lnSpc>
            </a:pPr>
            <a:r>
              <a:rPr lang="en-US" sz="10424">
                <a:solidFill>
                  <a:srgbClr val="000000"/>
                </a:solidFill>
                <a:latin typeface="Montserrat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DAGBg4TbCmw</dc:identifier>
  <dcterms:modified xsi:type="dcterms:W3CDTF">2011-08-01T06:04:30Z</dcterms:modified>
  <cp:revision>1</cp:revision>
  <dc:title>White and Violet Professional Modern Technology Pitch Deck Presentation</dc:title>
</cp:coreProperties>
</file>